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2" r:id="rId6"/>
    <p:sldId id="268" r:id="rId7"/>
    <p:sldId id="260" r:id="rId8"/>
    <p:sldId id="273" r:id="rId9"/>
    <p:sldId id="261" r:id="rId10"/>
    <p:sldId id="262" r:id="rId11"/>
    <p:sldId id="263" r:id="rId12"/>
    <p:sldId id="274" r:id="rId13"/>
    <p:sldId id="265" r:id="rId14"/>
    <p:sldId id="267" r:id="rId15"/>
    <p:sldId id="269" r:id="rId16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94567"/>
  </p:normalViewPr>
  <p:slideViewPr>
    <p:cSldViewPr snapToGrid="0" snapToObjects="1">
      <p:cViewPr varScale="1">
        <p:scale>
          <a:sx n="167" d="100"/>
          <a:sy n="167" d="100"/>
        </p:scale>
        <p:origin x="176" y="36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234" d="100"/>
          <a:sy n="234" d="100"/>
        </p:scale>
        <p:origin x="734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D6ACA-71F9-894D-ADAF-4820C73876C6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EBD82-19D7-2541-B713-7F56AEE3AC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034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EBD82-19D7-2541-B713-7F56AEE3ACDD}" type="slidenum">
              <a:rPr lang="en-GB" smtClean="0"/>
              <a:t>4</a:t>
            </a:fld>
            <a:endParaRPr lang="en-GB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0ACEC6-4F1A-32BC-6717-3208C16B9A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5523666"/>
            <a:ext cx="5856090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T" altLang="en-PT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Most informative features visually:</a:t>
            </a:r>
            <a:endParaRPr kumimoji="0" lang="en-PT" altLang="en-PT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T" altLang="en-PT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Oldpeak</a:t>
            </a:r>
            <a:r>
              <a:rPr kumimoji="0" lang="en-PT" altLang="en-PT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(higher values strongly linked to higher </a:t>
            </a:r>
            <a:r>
              <a:rPr kumimoji="0" lang="en-PT" altLang="en-PT" sz="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num</a:t>
            </a:r>
            <a:r>
              <a:rPr kumimoji="0" lang="en-PT" altLang="en-PT" sz="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</a:t>
            </a:r>
            <a:r>
              <a:rPr kumimoji="0" lang="en-PT" altLang="en-PT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severity).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T" altLang="en-PT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Thalch</a:t>
            </a:r>
            <a:r>
              <a:rPr kumimoji="0" lang="en-PT" altLang="en-PT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(lower heart rate at peak exercise associated with more severe heart disease).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T" altLang="en-PT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 + Thalch</a:t>
            </a:r>
            <a:r>
              <a:rPr kumimoji="0" lang="en-PT" altLang="en-PT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together show meaningful separation — younger, fitter patients are often in </a:t>
            </a:r>
            <a:r>
              <a:rPr kumimoji="0" lang="en-PT" altLang="en-PT" sz="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num=0</a:t>
            </a:r>
            <a:r>
              <a:rPr kumimoji="0" lang="en-PT" altLang="en-PT" sz="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endParaRPr kumimoji="0" lang="en-PT" altLang="en-PT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T" altLang="en-PT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Least informative features visually:</a:t>
            </a:r>
            <a:endParaRPr kumimoji="0" lang="en-PT" altLang="en-PT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T" altLang="en-PT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Trestbps</a:t>
            </a:r>
            <a:r>
              <a:rPr kumimoji="0" lang="en-PT" altLang="en-PT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kumimoji="0" lang="en-PT" altLang="en-PT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Chol</a:t>
            </a:r>
            <a:r>
              <a:rPr kumimoji="0" lang="en-PT" altLang="en-PT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show significant overlap across classes — likely weaker predictors.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T" altLang="en-PT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T" altLang="en-PT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Takeaway /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Implications</a:t>
            </a: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 to focus on Cleveland dataset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makes sense — others have very small counts and slightly different distributions, which could introduce dataset shift.</a:t>
            </a: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imbalance handling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will be important (e.g., stratified sampling, class weights).</a:t>
            </a: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categorical predictors likely to be: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cp, ca, 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slope.</a:t>
            </a:r>
            <a:endParaRPr kumimoji="0" lang="en-PT" altLang="en-PT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T" altLang="en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580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EBD82-19D7-2541-B713-7F56AEE3ACD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874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EBD82-19D7-2541-B713-7F56AEE3ACD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659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EBD82-19D7-2541-B713-7F56AEE3ACD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893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418" y="3085765"/>
            <a:ext cx="11259933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040" y="1020431"/>
            <a:ext cx="10990686" cy="1475013"/>
          </a:xfrm>
          <a:effectLst/>
        </p:spPr>
        <p:txBody>
          <a:bodyPr anchor="b">
            <a:normAutofit/>
          </a:bodyPr>
          <a:lstStyle>
            <a:lvl1pPr>
              <a:defRPr sz="3599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043" y="2495446"/>
            <a:ext cx="10990683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3970" y="5956138"/>
            <a:ext cx="2844059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040" y="5951812"/>
            <a:ext cx="6915409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5551" y="5956138"/>
            <a:ext cx="101617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96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171" y="614407"/>
            <a:ext cx="11306393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041" y="702156"/>
            <a:ext cx="11026744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75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6900" y="599725"/>
            <a:ext cx="2906060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9" y="675727"/>
            <a:ext cx="2003642" cy="51830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22" y="675727"/>
            <a:ext cx="7894223" cy="5183073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1331" y="5956138"/>
            <a:ext cx="13277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722" y="5951812"/>
            <a:ext cx="789422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3895" y="5956138"/>
            <a:ext cx="116389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20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171" y="614407"/>
            <a:ext cx="11306393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702156"/>
            <a:ext cx="11026744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41" y="2180497"/>
            <a:ext cx="11026743" cy="3678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5550" y="5956138"/>
            <a:ext cx="105223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22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700" y="5141975"/>
            <a:ext cx="1128792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2" y="3043911"/>
            <a:ext cx="11026743" cy="1497507"/>
          </a:xfrm>
        </p:spPr>
        <p:txBody>
          <a:bodyPr anchor="b">
            <a:normAutofit/>
          </a:bodyPr>
          <a:lstStyle>
            <a:lvl1pPr algn="l">
              <a:defRPr sz="3599" b="0" cap="all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041" y="4541417"/>
            <a:ext cx="11026743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799" cap="all">
                <a:solidFill>
                  <a:schemeClr val="accent2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4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866" y="606554"/>
            <a:ext cx="1129709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729658"/>
            <a:ext cx="11026744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042" y="2228004"/>
            <a:ext cx="5420978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6805" y="2228004"/>
            <a:ext cx="5420980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66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866" y="606554"/>
            <a:ext cx="1129709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041" y="729658"/>
            <a:ext cx="11026744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989" y="2250893"/>
            <a:ext cx="5085750" cy="536005"/>
          </a:xfrm>
        </p:spPr>
        <p:txBody>
          <a:bodyPr anchor="b">
            <a:noAutofit/>
          </a:bodyPr>
          <a:lstStyle>
            <a:lvl1pPr marL="0" indent="0">
              <a:buNone/>
              <a:defRPr sz="2199" b="0">
                <a:solidFill>
                  <a:schemeClr val="accent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042" y="2926052"/>
            <a:ext cx="5391696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2037" y="2250893"/>
            <a:ext cx="5085748" cy="553373"/>
          </a:xfrm>
        </p:spPr>
        <p:txBody>
          <a:bodyPr anchor="b">
            <a:noAutofit/>
          </a:bodyPr>
          <a:lstStyle>
            <a:lvl1pPr marL="0" indent="0">
              <a:buNone/>
              <a:defRPr sz="2199" b="0">
                <a:solidFill>
                  <a:schemeClr val="accent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090" y="2926052"/>
            <a:ext cx="5391696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1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568" y="606554"/>
            <a:ext cx="1129709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744" y="729658"/>
            <a:ext cx="11026744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9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1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700" y="5141973"/>
            <a:ext cx="11295258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5262296"/>
            <a:ext cx="4908166" cy="689514"/>
          </a:xfrm>
        </p:spPr>
        <p:txBody>
          <a:bodyPr anchor="ctr"/>
          <a:lstStyle>
            <a:lvl1pPr algn="l">
              <a:defRPr sz="1999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99" y="601200"/>
            <a:ext cx="11289899" cy="4204800"/>
          </a:xfrm>
        </p:spPr>
        <p:txBody>
          <a:bodyPr anchor="ctr">
            <a:normAutofit/>
          </a:bodyPr>
          <a:lstStyle>
            <a:lvl1pPr>
              <a:defRPr sz="1999">
                <a:solidFill>
                  <a:schemeClr val="tx2"/>
                </a:solidFill>
              </a:defRPr>
            </a:lvl1pPr>
            <a:lvl2pPr>
              <a:defRPr sz="1799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9329" y="5262297"/>
            <a:ext cx="5868458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063" indent="0">
              <a:buNone/>
              <a:defRPr sz="11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1" y="4693389"/>
            <a:ext cx="11026744" cy="566738"/>
          </a:xfrm>
        </p:spPr>
        <p:txBody>
          <a:bodyPr anchor="b">
            <a:normAutofit/>
          </a:bodyPr>
          <a:lstStyle>
            <a:lvl1pPr algn="l">
              <a:defRPr sz="2399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701" y="599725"/>
            <a:ext cx="1128791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041" y="5260128"/>
            <a:ext cx="11026745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27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041" y="705124"/>
            <a:ext cx="11026744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041" y="2336003"/>
            <a:ext cx="11026744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3971" y="5956138"/>
            <a:ext cx="28440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040" y="5951812"/>
            <a:ext cx="6915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5550" y="5956138"/>
            <a:ext cx="10522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418" y="457200"/>
            <a:ext cx="3702356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0052" y="453643"/>
            <a:ext cx="3702356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0725" y="457200"/>
            <a:ext cx="3702356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264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063" rtl="0" eaLnBrk="1" latinLnBrk="0" hangingPunct="1">
        <a:spcBef>
          <a:spcPct val="0"/>
        </a:spcBef>
        <a:buNone/>
        <a:defRPr sz="2799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08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799" kern="1200">
          <a:solidFill>
            <a:schemeClr val="tx2"/>
          </a:solidFill>
          <a:latin typeface="+mn-lt"/>
          <a:ea typeface="+mn-ea"/>
          <a:cs typeface="+mn-cs"/>
        </a:defRPr>
      </a:lvl1pPr>
      <a:lvl2pPr marL="629811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30" indent="-269919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627" indent="-233930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519" indent="-233930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43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34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25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16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an-coffey/5509_final_projec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B526CBF-0AA4-49A9-B305-EE0AF3AF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E35CE9-F81B-9C12-3B87-CC10B586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772" y="662940"/>
            <a:ext cx="8340053" cy="560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C8B5139-02E6-4DEA-9CCE-962CAF0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953" y="457200"/>
            <a:ext cx="3702356" cy="5935132"/>
            <a:chOff x="438068" y="457200"/>
            <a:chExt cx="3703320" cy="59351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470BC0-AB0D-4A03-B4F1-5DDA9A31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4A08B2-EC2C-4641-81BE-FE8B068BE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047" y="2142067"/>
            <a:ext cx="3411179" cy="297180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COUNTRY DATA CLUSTERING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4047" y="5145513"/>
            <a:ext cx="3411179" cy="73882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Peer </a:t>
            </a:r>
            <a:r>
              <a:rPr lang="en-GB" dirty="0" err="1">
                <a:solidFill>
                  <a:srgbClr val="EBEBEB"/>
                </a:solidFill>
              </a:rPr>
              <a:t>RevieW</a:t>
            </a:r>
            <a:endParaRPr lang="en-GB" dirty="0">
              <a:solidFill>
                <a:srgbClr val="EBEBE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7C069-4B58-3A24-9241-B0B3DC1D8CB4}"/>
              </a:ext>
            </a:extLst>
          </p:cNvPr>
          <p:cNvSpPr txBox="1"/>
          <p:nvPr/>
        </p:nvSpPr>
        <p:spPr>
          <a:xfrm>
            <a:off x="584047" y="5623590"/>
            <a:ext cx="34111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sz="1400" b="0" i="0" dirty="0">
                <a:solidFill>
                  <a:schemeClr val="bg1"/>
                </a:solidFill>
                <a:effectLst/>
                <a:latin typeface="system-ui"/>
              </a:rPr>
              <a:t>Seán Coffey, September 2025</a:t>
            </a:r>
          </a:p>
          <a:p>
            <a:pPr algn="l">
              <a:buNone/>
            </a:pPr>
            <a:r>
              <a:rPr lang="en-GB" sz="1400" b="1" i="0" dirty="0">
                <a:solidFill>
                  <a:schemeClr val="bg1"/>
                </a:solidFill>
                <a:effectLst/>
                <a:latin typeface="system-ui"/>
              </a:rPr>
              <a:t>GitHub: </a:t>
            </a:r>
            <a:r>
              <a:rPr lang="en-GB" sz="1400" b="1" i="0" u="none" strike="noStrike" dirty="0">
                <a:effectLst/>
                <a:latin typeface="system-ui"/>
                <a:hlinkClick r:id="rId3"/>
              </a:rPr>
              <a:t>https://github.com/sean-coffey/5510_final_project</a:t>
            </a:r>
            <a:endParaRPr lang="en-GB" sz="1400" b="1" i="0" dirty="0">
              <a:effectLst/>
              <a:latin typeface="system-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ResuLTING</a:t>
            </a:r>
            <a:r>
              <a:rPr lang="en-GB" dirty="0"/>
              <a:t> </a:t>
            </a:r>
            <a:r>
              <a:rPr lang="en-GB" dirty="0" err="1"/>
              <a:t>CLuSTERS</a:t>
            </a:r>
            <a:r>
              <a:rPr lang="en-GB" dirty="0"/>
              <a:t> AFTER ANALYSIS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 lvl="1"/>
            <a:endParaRPr lang="en-GB" dirty="0"/>
          </a:p>
          <a:p>
            <a:pPr marL="323903" lvl="1" indent="0">
              <a:buNone/>
            </a:pPr>
            <a:endParaRPr lang="en-GB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396C62-F0A3-74CC-4C2A-68E8ADF15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659806"/>
              </p:ext>
            </p:extLst>
          </p:nvPr>
        </p:nvGraphicFramePr>
        <p:xfrm>
          <a:off x="433264" y="2046253"/>
          <a:ext cx="11293914" cy="4185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64638">
                  <a:extLst>
                    <a:ext uri="{9D8B030D-6E8A-4147-A177-3AD203B41FA5}">
                      <a16:colId xmlns:a16="http://schemas.microsoft.com/office/drawing/2014/main" val="2619121267"/>
                    </a:ext>
                  </a:extLst>
                </a:gridCol>
                <a:gridCol w="3764638">
                  <a:extLst>
                    <a:ext uri="{9D8B030D-6E8A-4147-A177-3AD203B41FA5}">
                      <a16:colId xmlns:a16="http://schemas.microsoft.com/office/drawing/2014/main" val="1973634671"/>
                    </a:ext>
                  </a:extLst>
                </a:gridCol>
                <a:gridCol w="3764638">
                  <a:extLst>
                    <a:ext uri="{9D8B030D-6E8A-4147-A177-3AD203B41FA5}">
                      <a16:colId xmlns:a16="http://schemas.microsoft.com/office/drawing/2014/main" val="1479609476"/>
                    </a:ext>
                  </a:extLst>
                </a:gridCol>
              </a:tblGrid>
              <a:tr h="213476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GB" sz="1400" b="1" dirty="0"/>
                        <a:t>Cluster 4 → “Least Developed Countries”</a:t>
                      </a:r>
                    </a:p>
                    <a:p>
                      <a:pPr marL="311150" lvl="1" indent="-288925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1400" dirty="0"/>
                        <a:t>Lowest income, lowest life expectancy, highest child mortality. </a:t>
                      </a:r>
                    </a:p>
                    <a:p>
                      <a:pPr marL="311150" lvl="1" indent="-288925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1400" dirty="0"/>
                        <a:t>Facing structural poverty and health challenges.</a:t>
                      </a:r>
                    </a:p>
                    <a:p>
                      <a:pPr marL="311150" lvl="1" indent="-288925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1400" dirty="0"/>
                        <a:t>Examples: Angola, Nigeria, Yemen.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GB" sz="1400" b="1" dirty="0"/>
                        <a:t>Cluster 3 → “Resource-Rich Emerging States”</a:t>
                      </a:r>
                    </a:p>
                    <a:p>
                      <a:pPr marL="311150" lvl="1" indent="-288925" algn="l" defTabSz="45706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average incomes but weaker social indicators (higher child mortality, lower health spending).</a:t>
                      </a:r>
                    </a:p>
                    <a:p>
                      <a:pPr marL="311150" lvl="1" indent="-288925" algn="l" defTabSz="45706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Reliant on natural resources (oil/gas wealth) and subject to high-inflation</a:t>
                      </a:r>
                    </a:p>
                    <a:p>
                      <a:pPr marL="311150" lvl="1" indent="-288925" algn="l" defTabSz="45706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Examples: Qatar, Kuwait, Brunei.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GB" sz="1400" b="1" dirty="0"/>
                        <a:t>Cluster 0 → “Affluent Global Hubs”</a:t>
                      </a:r>
                    </a:p>
                    <a:p>
                      <a:pPr marL="311150" lvl="1" indent="-288925" algn="l" defTabSz="45706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Very high income, globally integrated (imports/exports heavy).</a:t>
                      </a:r>
                    </a:p>
                    <a:p>
                      <a:pPr marL="311150" lvl="1" indent="-288925" algn="l" defTabSz="45706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Strong health outcomes, high life expectancy.</a:t>
                      </a:r>
                    </a:p>
                    <a:p>
                      <a:pPr marL="311150" lvl="1" indent="-288925" algn="l" defTabSz="45706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Examples: Luxembourg, Singapore, UAE.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017787"/>
                  </a:ext>
                </a:extLst>
              </a:tr>
              <a:tr h="186926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GB" sz="1400" b="1" dirty="0"/>
                        <a:t>Cluster 1 → “Developing Economies”</a:t>
                      </a:r>
                    </a:p>
                    <a:p>
                      <a:pPr marL="311150" lvl="1" indent="-288925" algn="l" defTabSz="45706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Lower-middle income, moderate life expectancy,</a:t>
                      </a:r>
                    </a:p>
                    <a:p>
                      <a:pPr marL="311150" lvl="1" indent="-288925" algn="l" defTabSz="45706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Improving but uneven health/development outcomes.</a:t>
                      </a:r>
                    </a:p>
                    <a:p>
                      <a:pPr marL="311150" lvl="1" indent="-288925" algn="l" defTabSz="45706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Examples: Romania, Botswana, Bangladesh.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GB" sz="1400" b="1" dirty="0"/>
                        <a:t>Cluster 2 → “Advanced Economies”</a:t>
                      </a:r>
                    </a:p>
                    <a:p>
                      <a:pPr marL="311150" lvl="1" indent="-288925" algn="l" defTabSz="45706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Classic developed nations with high GDP,</a:t>
                      </a:r>
                    </a:p>
                    <a:p>
                      <a:pPr marL="311150" lvl="1" indent="-288925" algn="l" defTabSz="45706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health spending, long life expectancy.</a:t>
                      </a:r>
                    </a:p>
                    <a:p>
                      <a:pPr marL="311150" lvl="1" indent="-288925" algn="l" defTabSz="45706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Examples: US, Norway, Denmark.</a:t>
                      </a:r>
                      <a:br>
                        <a:rPr lang="en-GB" sz="1400" dirty="0"/>
                      </a:b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397446"/>
                  </a:ext>
                </a:extLst>
              </a:tr>
            </a:tbl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0B87D5A6-D5C7-9A61-A25D-CCE6B3C89645}"/>
              </a:ext>
            </a:extLst>
          </p:cNvPr>
          <p:cNvSpPr/>
          <p:nvPr/>
        </p:nvSpPr>
        <p:spPr>
          <a:xfrm>
            <a:off x="433264" y="6231997"/>
            <a:ext cx="11322297" cy="5117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PC1 – Life Expectancy (increasing life expectancy and increasing wealth)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4B502D4-F13D-8468-7AC2-56E8B8022A03}"/>
              </a:ext>
            </a:extLst>
          </p:cNvPr>
          <p:cNvSpPr/>
          <p:nvPr/>
        </p:nvSpPr>
        <p:spPr>
          <a:xfrm rot="16200000">
            <a:off x="9828409" y="3883274"/>
            <a:ext cx="4185745" cy="5117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PC2 – Trade Focus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65DD91-11C4-0D3A-FDA7-E42D9A8A4234}"/>
              </a:ext>
            </a:extLst>
          </p:cNvPr>
          <p:cNvSpPr/>
          <p:nvPr/>
        </p:nvSpPr>
        <p:spPr>
          <a:xfrm>
            <a:off x="1242060" y="3735265"/>
            <a:ext cx="2133600" cy="4038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AID FOCUS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WITHOUT WINSORIZATION – OUTLIERS DOMINATE</a:t>
            </a:r>
            <a:endParaRPr dirty="0"/>
          </a:p>
        </p:txBody>
      </p:sp>
      <p:pic>
        <p:nvPicPr>
          <p:cNvPr id="9" name="Content Placeholder 8" descr="A map of countries/regions with colored dots&#10;&#10;AI-generated content may be incorrect.">
            <a:extLst>
              <a:ext uri="{FF2B5EF4-FFF2-40B4-BE49-F238E27FC236}">
                <a16:creationId xmlns:a16="http://schemas.microsoft.com/office/drawing/2014/main" id="{4C47C1E9-228C-5A88-734B-741F67526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" y="2348416"/>
            <a:ext cx="5851860" cy="4037144"/>
          </a:xfrm>
        </p:spPr>
      </p:pic>
      <p:pic>
        <p:nvPicPr>
          <p:cNvPr id="11" name="Picture 10" descr="A map of countries/regions with red and blue dots&#10;&#10;AI-generated content may be incorrect.">
            <a:extLst>
              <a:ext uri="{FF2B5EF4-FFF2-40B4-BE49-F238E27FC236}">
                <a16:creationId xmlns:a16="http://schemas.microsoft.com/office/drawing/2014/main" id="{9B134297-B25F-CEA2-1C3B-1E082A4DB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060" y="2348417"/>
            <a:ext cx="5851860" cy="4037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FA361-550B-83DF-EDC2-73134672D79D}"/>
              </a:ext>
            </a:extLst>
          </p:cNvPr>
          <p:cNvSpPr txBox="1"/>
          <p:nvPr/>
        </p:nvSpPr>
        <p:spPr>
          <a:xfrm>
            <a:off x="886309" y="2163750"/>
            <a:ext cx="4267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Five Cluster Solution with Outliers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7345C-571C-758C-364B-829CD9DAE2C6}"/>
              </a:ext>
            </a:extLst>
          </p:cNvPr>
          <p:cNvSpPr txBox="1"/>
          <p:nvPr/>
        </p:nvSpPr>
        <p:spPr>
          <a:xfrm>
            <a:off x="6936589" y="2163750"/>
            <a:ext cx="4267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Three Cluster Solution for Comparison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A85B47-7018-8ABB-8A4C-C00A16D8F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Both </a:t>
            </a:r>
            <a:r>
              <a:rPr lang="en-GB" dirty="0" err="1"/>
              <a:t>Hiearchical</a:t>
            </a:r>
            <a:r>
              <a:rPr lang="en-GB" dirty="0"/>
              <a:t> Clustering And DBSCAN Suggested Optimal k = 2, further work deferred to next steps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757F77-9AE6-043D-F64C-4B7CE52E42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3601" y="2227263"/>
            <a:ext cx="6011382" cy="3795782"/>
          </a:xfrm>
        </p:spPr>
      </p:pic>
      <p:pic>
        <p:nvPicPr>
          <p:cNvPr id="15" name="Content Placeholder 14" descr="A close-up of a map&#10;&#10;AI-generated content may be incorrect.">
            <a:extLst>
              <a:ext uri="{FF2B5EF4-FFF2-40B4-BE49-F238E27FC236}">
                <a16:creationId xmlns:a16="http://schemas.microsoft.com/office/drawing/2014/main" id="{FD7401F2-8053-8DEC-CEF5-96F58E03C5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53950"/>
          <a:stretch>
            <a:fillRect/>
          </a:stretch>
        </p:blipFill>
        <p:spPr>
          <a:xfrm>
            <a:off x="6781709" y="2227263"/>
            <a:ext cx="4973515" cy="42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8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41" y="2180497"/>
            <a:ext cx="11026743" cy="4511248"/>
          </a:xfrm>
        </p:spPr>
        <p:txBody>
          <a:bodyPr>
            <a:normAutofit/>
          </a:bodyPr>
          <a:lstStyle/>
          <a:p>
            <a:pPr>
              <a:spcBef>
                <a:spcPts val="1032"/>
              </a:spcBef>
            </a:pPr>
            <a:r>
              <a:rPr lang="en-GB" dirty="0"/>
              <a:t>k-Means cluster solution with 5 clusters is more informative than with k=2 and is intuitively understandable.</a:t>
            </a:r>
          </a:p>
          <a:p>
            <a:pPr>
              <a:spcBef>
                <a:spcPts val="1032"/>
              </a:spcBef>
            </a:pPr>
            <a:r>
              <a:rPr lang="en-GB" dirty="0"/>
              <a:t>"Least Developed Countries” is a good target for the CEO of HELP Organisation (Kaggle Objective</a:t>
            </a:r>
          </a:p>
          <a:p>
            <a:pPr>
              <a:spcBef>
                <a:spcPts val="1032"/>
              </a:spcBef>
            </a:pPr>
            <a:r>
              <a:rPr lang="en-GB" dirty="0"/>
              <a:t>Combination of log-scaling, </a:t>
            </a:r>
            <a:r>
              <a:rPr lang="en-GB" dirty="0" err="1"/>
              <a:t>Winsorization</a:t>
            </a:r>
            <a:r>
              <a:rPr lang="en-GB" dirty="0"/>
              <a:t> and </a:t>
            </a:r>
            <a:r>
              <a:rPr lang="en-GB" dirty="0" err="1"/>
              <a:t>RobustScaler</a:t>
            </a:r>
            <a:r>
              <a:rPr lang="en-GB" dirty="0"/>
              <a:t> proved an effective way to deal with the outliers</a:t>
            </a:r>
          </a:p>
          <a:p>
            <a:pPr>
              <a:spcBef>
                <a:spcPts val="1032"/>
              </a:spcBef>
            </a:pPr>
            <a:r>
              <a:rPr lang="en-GB" dirty="0"/>
              <a:t>Spending time on understanding the principal components before clustering was highly worthwhile. </a:t>
            </a:r>
          </a:p>
          <a:p>
            <a:pPr>
              <a:spcBef>
                <a:spcPts val="1032"/>
              </a:spcBef>
            </a:pPr>
            <a:r>
              <a:rPr lang="en-GB" dirty="0"/>
              <a:t>Visualising the clusters using PCA bi-plots (with vectors and hulls) is a powerful way to understand the data. </a:t>
            </a:r>
          </a:p>
          <a:p>
            <a:pPr>
              <a:spcBef>
                <a:spcPts val="1032"/>
              </a:spcBef>
            </a:pPr>
            <a:r>
              <a:rPr lang="en-GB" dirty="0"/>
              <a:t>Naming Clusters was hard and needed detailed analysis</a:t>
            </a:r>
          </a:p>
          <a:p>
            <a:pPr>
              <a:spcBef>
                <a:spcPts val="1032"/>
              </a:spcBef>
            </a:pPr>
            <a:r>
              <a:rPr lang="en-GB" dirty="0"/>
              <a:t>More time needed on DBSCAN and Hierarchical Clustering to understand strengths &amp; weaknesses</a:t>
            </a:r>
          </a:p>
          <a:p>
            <a:pPr marL="0" indent="0">
              <a:spcBef>
                <a:spcPts val="1032"/>
              </a:spcBef>
              <a:buNone/>
            </a:pPr>
            <a:r>
              <a:rPr lang="en-GB" dirty="0"/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41" y="2180497"/>
            <a:ext cx="11026743" cy="4543576"/>
          </a:xfrm>
        </p:spPr>
        <p:txBody>
          <a:bodyPr anchor="t">
            <a:normAutofit/>
          </a:bodyPr>
          <a:lstStyle/>
          <a:p>
            <a:pPr>
              <a:spcBef>
                <a:spcPts val="1032"/>
              </a:spcBef>
            </a:pPr>
            <a:r>
              <a:rPr lang="en-GB" dirty="0"/>
              <a:t>Handling outliers with differing scaling techniques and </a:t>
            </a:r>
            <a:r>
              <a:rPr lang="en-GB" dirty="0" err="1"/>
              <a:t>Winsorization</a:t>
            </a:r>
            <a:r>
              <a:rPr lang="en-GB" dirty="0"/>
              <a:t>.</a:t>
            </a:r>
          </a:p>
          <a:p>
            <a:pPr>
              <a:spcBef>
                <a:spcPts val="1032"/>
              </a:spcBef>
            </a:pPr>
            <a:r>
              <a:rPr lang="en-GB" dirty="0"/>
              <a:t>PCA understanding and interpretation (with loading tables and charts to describe the principal components)</a:t>
            </a:r>
          </a:p>
          <a:p>
            <a:pPr>
              <a:spcBef>
                <a:spcPts val="1032"/>
              </a:spcBef>
            </a:pPr>
            <a:r>
              <a:rPr lang="en-GB" dirty="0"/>
              <a:t>K-Means scoring to find optimal number of clusters using a basket of scoring metrics</a:t>
            </a:r>
          </a:p>
          <a:p>
            <a:pPr>
              <a:spcBef>
                <a:spcPts val="1032"/>
              </a:spcBef>
            </a:pPr>
            <a:r>
              <a:rPr lang="en-GB" dirty="0"/>
              <a:t>Visualisation of clusters using PCA bi-plots (with feature vectors and hulls).</a:t>
            </a:r>
          </a:p>
          <a:p>
            <a:pPr>
              <a:spcBef>
                <a:spcPts val="1032"/>
              </a:spcBef>
            </a:pPr>
            <a:r>
              <a:rPr lang="en-GB" dirty="0"/>
              <a:t>Time spent on understanding and interpretation should outweigh time spent on code generation.</a:t>
            </a:r>
          </a:p>
          <a:p>
            <a:pPr>
              <a:spcBef>
                <a:spcPts val="1032"/>
              </a:spcBef>
            </a:pPr>
            <a:r>
              <a:rPr lang="en-GB" dirty="0"/>
              <a:t>I am not yet comfortable with the lack of easily available checks (predict, RMSE scoring, statistical significance,...) for unsupervised learning</a:t>
            </a:r>
          </a:p>
          <a:p>
            <a:pPr>
              <a:spcBef>
                <a:spcPts val="1032"/>
              </a:spcBef>
            </a:pPr>
            <a:endParaRPr lang="en-GB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E4E107-E796-A72D-9FED-15A45DF3A0EB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55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 Countries based on socio-Economic features to support decision making About Focus of 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dirty="0"/>
          </a:p>
          <a:p>
            <a:r>
              <a:rPr lang="en-US" dirty="0"/>
              <a:t>Learning Objectives - PRIMARY</a:t>
            </a:r>
            <a:r>
              <a:rPr dirty="0"/>
              <a:t>: </a:t>
            </a:r>
            <a:endParaRPr lang="en-US" dirty="0"/>
          </a:p>
          <a:p>
            <a:pPr lvl="1"/>
            <a:r>
              <a:rPr lang="en-US" dirty="0"/>
              <a:t>Investigate how to understand and interpret Principal Components</a:t>
            </a:r>
            <a:endParaRPr dirty="0"/>
          </a:p>
          <a:p>
            <a:pPr lvl="1"/>
            <a:r>
              <a:rPr lang="en-US" dirty="0"/>
              <a:t>Investigate K-Means optimization, visualization and understanding</a:t>
            </a:r>
            <a:endParaRPr dirty="0"/>
          </a:p>
          <a:p>
            <a:pPr lvl="1"/>
            <a:r>
              <a:rPr lang="en-US" dirty="0"/>
              <a:t>Compare K-Means with other methods (e.g. DBSCAN, </a:t>
            </a:r>
            <a:r>
              <a:rPr lang="en-US" dirty="0" err="1"/>
              <a:t>Hiearchical</a:t>
            </a:r>
            <a:r>
              <a:rPr lang="en-US" dirty="0"/>
              <a:t>)</a:t>
            </a:r>
          </a:p>
          <a:p>
            <a:pPr lvl="1"/>
            <a:endParaRPr lang="en-PT" dirty="0"/>
          </a:p>
          <a:p>
            <a:r>
              <a:rPr lang="en-PT" dirty="0"/>
              <a:t>Task Objectives from Kaggle - SECONDARY</a:t>
            </a:r>
          </a:p>
          <a:p>
            <a:pPr lvl="1"/>
            <a:r>
              <a:rPr lang="en-GB" dirty="0"/>
              <a:t>Categorise countries using socio-economic and health factors that determine the overall development of the country.</a:t>
            </a:r>
          </a:p>
          <a:p>
            <a:pPr lvl="1"/>
            <a:r>
              <a:rPr lang="en-GB" dirty="0"/>
              <a:t>Suggest the countries which the CEO of HELP organisation needs to focus on the most.</a:t>
            </a:r>
          </a:p>
          <a:p>
            <a:endParaRPr lang="en-PT" dirty="0"/>
          </a:p>
          <a:p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Country DATA From Kaggle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41" y="2180497"/>
            <a:ext cx="3827457" cy="3678303"/>
          </a:xfrm>
        </p:spPr>
        <p:txBody>
          <a:bodyPr>
            <a:normAutofit/>
          </a:bodyPr>
          <a:lstStyle/>
          <a:p>
            <a:r>
              <a:rPr lang="en-US" dirty="0"/>
              <a:t>Size and characteristics</a:t>
            </a:r>
          </a:p>
          <a:p>
            <a:pPr lvl="1"/>
            <a:r>
              <a:rPr lang="en-US" dirty="0"/>
              <a:t>167 Countries</a:t>
            </a:r>
          </a:p>
          <a:p>
            <a:pPr lvl="1"/>
            <a:r>
              <a:rPr lang="en-US" dirty="0"/>
              <a:t>9 socio-economic features</a:t>
            </a:r>
          </a:p>
          <a:p>
            <a:pPr lvl="1"/>
            <a:r>
              <a:rPr lang="en-US" dirty="0"/>
              <a:t>All numeric</a:t>
            </a:r>
          </a:p>
          <a:p>
            <a:pPr lvl="1"/>
            <a:r>
              <a:rPr lang="en-US" dirty="0"/>
              <a:t>No missing values</a:t>
            </a:r>
          </a:p>
          <a:p>
            <a:pPr lvl="1"/>
            <a:r>
              <a:rPr lang="en-US" dirty="0"/>
              <a:t>Very different scales</a:t>
            </a:r>
          </a:p>
          <a:p>
            <a:pPr lvl="1"/>
            <a:r>
              <a:rPr lang="en-US" dirty="0"/>
              <a:t>Significant Outliers</a:t>
            </a:r>
          </a:p>
          <a:p>
            <a:pPr lvl="1"/>
            <a:r>
              <a:rPr lang="en-US" dirty="0"/>
              <a:t>Some correlations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32F92A-41D9-EC73-6737-04E411B13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184364"/>
              </p:ext>
            </p:extLst>
          </p:nvPr>
        </p:nvGraphicFramePr>
        <p:xfrm>
          <a:off x="5271232" y="1919386"/>
          <a:ext cx="6463567" cy="4565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388">
                  <a:extLst>
                    <a:ext uri="{9D8B030D-6E8A-4147-A177-3AD203B41FA5}">
                      <a16:colId xmlns:a16="http://schemas.microsoft.com/office/drawing/2014/main" val="1111936584"/>
                    </a:ext>
                  </a:extLst>
                </a:gridCol>
                <a:gridCol w="5250179">
                  <a:extLst>
                    <a:ext uri="{9D8B030D-6E8A-4147-A177-3AD203B41FA5}">
                      <a16:colId xmlns:a16="http://schemas.microsoft.com/office/drawing/2014/main" val="3177436319"/>
                    </a:ext>
                  </a:extLst>
                </a:gridCol>
              </a:tblGrid>
              <a:tr h="339557">
                <a:tc>
                  <a:txBody>
                    <a:bodyPr/>
                    <a:lstStyle/>
                    <a:p>
                      <a:r>
                        <a:rPr lang="en-GB" sz="1400" dirty="0"/>
                        <a:t>Feature</a:t>
                      </a:r>
                    </a:p>
                  </a:txBody>
                  <a:tcPr marT="18000" marB="1800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Description</a:t>
                      </a:r>
                    </a:p>
                  </a:txBody>
                  <a:tcPr marT="18000" marB="18000"/>
                </a:tc>
                <a:extLst>
                  <a:ext uri="{0D108BD9-81ED-4DB2-BD59-A6C34878D82A}">
                    <a16:rowId xmlns:a16="http://schemas.microsoft.com/office/drawing/2014/main" val="177009706"/>
                  </a:ext>
                </a:extLst>
              </a:tr>
              <a:tr h="298053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country</a:t>
                      </a: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Name of the country</a:t>
                      </a:r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71016729"/>
                  </a:ext>
                </a:extLst>
              </a:tr>
              <a:tr h="29805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GB" sz="1200" b="0" i="0" dirty="0" err="1">
                          <a:effectLst/>
                          <a:latin typeface="system-ui"/>
                        </a:rPr>
                        <a:t>child_mort</a:t>
                      </a:r>
                      <a:endParaRPr lang="en-GB" sz="1200" b="0" i="0" dirty="0">
                        <a:effectLst/>
                        <a:latin typeface="system-ui"/>
                      </a:endParaRP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Death of children under 5 years of age per 1000 live births</a:t>
                      </a:r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1100939069"/>
                  </a:ext>
                </a:extLst>
              </a:tr>
              <a:tr h="547083"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exports</a:t>
                      </a: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Exports of goods and services per capita. Given as %age of the GDP per capita</a:t>
                      </a:r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3269332875"/>
                  </a:ext>
                </a:extLst>
              </a:tr>
              <a:tr h="298053">
                <a:tc>
                  <a:txBody>
                    <a:bodyPr/>
                    <a:lstStyle/>
                    <a:p>
                      <a:r>
                        <a:rPr lang="en-GB" sz="1200" dirty="0"/>
                        <a:t>health</a:t>
                      </a: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Total health spending per capita. Given as %age of GDP per capita</a:t>
                      </a:r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4130751374"/>
                  </a:ext>
                </a:extLst>
              </a:tr>
              <a:tr h="547083">
                <a:tc>
                  <a:txBody>
                    <a:bodyPr/>
                    <a:lstStyle/>
                    <a:p>
                      <a:r>
                        <a:rPr lang="en-GB" sz="1200" dirty="0"/>
                        <a:t>imports</a:t>
                      </a: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Imports of goods and services per capita. Given as %age of the GDP per capita</a:t>
                      </a:r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3802135481"/>
                  </a:ext>
                </a:extLst>
              </a:tr>
              <a:tr h="298053">
                <a:tc>
                  <a:txBody>
                    <a:bodyPr/>
                    <a:lstStyle/>
                    <a:p>
                      <a:r>
                        <a:rPr lang="en-GB" sz="1200" dirty="0"/>
                        <a:t>Income</a:t>
                      </a: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Net income per person</a:t>
                      </a:r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1021632540"/>
                  </a:ext>
                </a:extLst>
              </a:tr>
              <a:tr h="298053">
                <a:tc>
                  <a:txBody>
                    <a:bodyPr/>
                    <a:lstStyle/>
                    <a:p>
                      <a:r>
                        <a:rPr lang="en-GB" sz="1200" dirty="0"/>
                        <a:t>Inflation</a:t>
                      </a:r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The measurement of the annual growth rate of the Total GDP</a:t>
                      </a:r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1950303994"/>
                  </a:ext>
                </a:extLst>
              </a:tr>
              <a:tr h="547083">
                <a:tc>
                  <a:txBody>
                    <a:bodyPr/>
                    <a:lstStyle/>
                    <a:p>
                      <a:r>
                        <a:rPr lang="en-GB" sz="1200" dirty="0" err="1"/>
                        <a:t>life_expec</a:t>
                      </a:r>
                      <a:endParaRPr lang="en-GB" sz="1200" dirty="0"/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The average number of years a new born child would live if the current mortality patterns are to remain the same</a:t>
                      </a:r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241768814"/>
                  </a:ext>
                </a:extLst>
              </a:tr>
              <a:tr h="547083">
                <a:tc>
                  <a:txBody>
                    <a:bodyPr/>
                    <a:lstStyle/>
                    <a:p>
                      <a:r>
                        <a:rPr lang="en-GB" sz="1200" dirty="0" err="1"/>
                        <a:t>total_fer</a:t>
                      </a:r>
                      <a:endParaRPr lang="en-GB" sz="1200" dirty="0"/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The number of children that would be born to each woman if the current age-fertility rates remain the same.</a:t>
                      </a:r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3707473766"/>
                  </a:ext>
                </a:extLst>
              </a:tr>
              <a:tr h="547083">
                <a:tc>
                  <a:txBody>
                    <a:bodyPr/>
                    <a:lstStyle/>
                    <a:p>
                      <a:r>
                        <a:rPr lang="en-GB" sz="1200" dirty="0" err="1"/>
                        <a:t>gdpp</a:t>
                      </a:r>
                      <a:endParaRPr lang="en-GB" sz="1200" dirty="0"/>
                    </a:p>
                  </a:txBody>
                  <a:tcPr marT="18000" marB="18000"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The GDP per capita. Calculated as the Total GDP divided by the total population.</a:t>
                      </a:r>
                    </a:p>
                  </a:txBody>
                  <a:tcPr marT="18000" marB="18000" anchor="ctr"/>
                </a:tc>
                <a:extLst>
                  <a:ext uri="{0D108BD9-81ED-4DB2-BD59-A6C34878D82A}">
                    <a16:rowId xmlns:a16="http://schemas.microsoft.com/office/drawing/2014/main" val="14211328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0CE505-5D10-621C-DDB5-4B0AA5A2FCB5}"/>
              </a:ext>
            </a:extLst>
          </p:cNvPr>
          <p:cNvSpPr txBox="1"/>
          <p:nvPr/>
        </p:nvSpPr>
        <p:spPr>
          <a:xfrm>
            <a:off x="396240" y="6221298"/>
            <a:ext cx="49054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https://</a:t>
            </a:r>
            <a:r>
              <a:rPr lang="en-GB" sz="1050" dirty="0" err="1"/>
              <a:t>www.kaggle.com</a:t>
            </a:r>
            <a:r>
              <a:rPr lang="en-GB" sz="1050" dirty="0"/>
              <a:t>/datasets/rohan0301/unsupervised-learning-on-country-data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EDA Revealed features that need log scaling and outliers that need treatment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EF9D46-54DA-AA94-1DE0-04B68EA4732B}"/>
              </a:ext>
            </a:extLst>
          </p:cNvPr>
          <p:cNvCxnSpPr/>
          <p:nvPr/>
        </p:nvCxnSpPr>
        <p:spPr>
          <a:xfrm>
            <a:off x="5946628" y="1854693"/>
            <a:ext cx="0" cy="4933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AA96199C-A3FE-E0E0-3617-C6ADFDB53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868" y="1854693"/>
            <a:ext cx="6134399" cy="4782327"/>
          </a:xfrm>
          <a:prstGeom prst="rect">
            <a:avLst/>
          </a:prstGeom>
        </p:spPr>
      </p:pic>
      <p:pic>
        <p:nvPicPr>
          <p:cNvPr id="7" name="Picture 6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8B3EE400-FB15-B375-0121-DC95B8BAD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54693"/>
            <a:ext cx="5919363" cy="46146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B831E-A1BB-DB6E-B420-60AC346DF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DD88-B87B-0492-A0E1-047F7AD7B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Scaling and Outlier Treatment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969DD-BBCF-1612-E9EB-15DBD1ACF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41" y="2180497"/>
            <a:ext cx="3827457" cy="36783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Log Transform</a:t>
            </a:r>
          </a:p>
          <a:p>
            <a:pPr lvl="1"/>
            <a:r>
              <a:rPr lang="en-US" dirty="0"/>
              <a:t>Income</a:t>
            </a:r>
          </a:p>
          <a:p>
            <a:pPr lvl="1"/>
            <a:r>
              <a:rPr lang="en-US" dirty="0" err="1"/>
              <a:t>gdpp</a:t>
            </a:r>
            <a:endParaRPr lang="en-US" dirty="0"/>
          </a:p>
          <a:p>
            <a:r>
              <a:rPr lang="en-US" dirty="0" err="1"/>
              <a:t>Winsorization</a:t>
            </a:r>
            <a:r>
              <a:rPr lang="en-US" dirty="0"/>
              <a:t> to cap outliers</a:t>
            </a:r>
          </a:p>
          <a:p>
            <a:pPr lvl="1"/>
            <a:r>
              <a:rPr lang="en-US" dirty="0"/>
              <a:t>5th percentile lower bound </a:t>
            </a:r>
          </a:p>
          <a:p>
            <a:pPr lvl="1"/>
            <a:r>
              <a:rPr lang="en-US" dirty="0"/>
              <a:t>95th percentile upper bound</a:t>
            </a:r>
          </a:p>
          <a:p>
            <a:r>
              <a:rPr lang="en-US" dirty="0" err="1"/>
              <a:t>RobustScaler</a:t>
            </a:r>
            <a:endParaRPr lang="en-US" dirty="0"/>
          </a:p>
          <a:p>
            <a:pPr lvl="1"/>
            <a:r>
              <a:rPr lang="en-US" dirty="0"/>
              <a:t>based on median and IQR</a:t>
            </a:r>
          </a:p>
          <a:p>
            <a:endParaRPr lang="en-US" dirty="0"/>
          </a:p>
          <a:p>
            <a:r>
              <a:rPr lang="en-US" dirty="0"/>
              <a:t>Kept a version B without </a:t>
            </a:r>
            <a:r>
              <a:rPr lang="en-US" dirty="0" err="1"/>
              <a:t>Winsorization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5C2A76-4653-B3FC-764B-2FA26B9ACD85}"/>
              </a:ext>
            </a:extLst>
          </p:cNvPr>
          <p:cNvSpPr txBox="1"/>
          <p:nvPr/>
        </p:nvSpPr>
        <p:spPr>
          <a:xfrm>
            <a:off x="396240" y="6221298"/>
            <a:ext cx="49054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https://</a:t>
            </a:r>
            <a:r>
              <a:rPr lang="en-GB" sz="1050" dirty="0" err="1"/>
              <a:t>www.kaggle.com</a:t>
            </a:r>
            <a:r>
              <a:rPr lang="en-GB" sz="1050" dirty="0"/>
              <a:t>/datasets/rohan0301/unsupervised-learning-on-country-data</a:t>
            </a:r>
          </a:p>
        </p:txBody>
      </p:sp>
      <p:pic>
        <p:nvPicPr>
          <p:cNvPr id="6" name="Picture 5" descr="A group of colored squares&#10;&#10;AI-generated content may be incorrect.">
            <a:extLst>
              <a:ext uri="{FF2B5EF4-FFF2-40B4-BE49-F238E27FC236}">
                <a16:creationId xmlns:a16="http://schemas.microsoft.com/office/drawing/2014/main" id="{8F088352-AA8A-6176-FEC8-37863D878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237" y="1844041"/>
            <a:ext cx="6226259" cy="48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60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9165D-6728-BEBD-9E82-F630A11C3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8666-3CA7-8B3B-5CA0-174F555C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</a:t>
            </a:r>
            <a:r>
              <a:rPr lang="en-US" dirty="0" err="1"/>
              <a:t>ComPonEnT</a:t>
            </a:r>
            <a:r>
              <a:rPr lang="en-US" dirty="0"/>
              <a:t> Analysis with Meaningful Naming based on Loadings </a:t>
            </a:r>
            <a:endParaRPr dirty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280CA268-12EF-1764-1DA3-AAF307EC8E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3361" y="2528064"/>
            <a:ext cx="11559478" cy="3399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722A79-CF79-1C15-15AB-0D730B41B9FF}"/>
              </a:ext>
            </a:extLst>
          </p:cNvPr>
          <p:cNvSpPr txBox="1"/>
          <p:nvPr/>
        </p:nvSpPr>
        <p:spPr>
          <a:xfrm>
            <a:off x="678180" y="2343398"/>
            <a:ext cx="2354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Life Expectancy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6F762C-9BBE-8784-BF3D-DFD5C6CA573A}"/>
              </a:ext>
            </a:extLst>
          </p:cNvPr>
          <p:cNvSpPr txBox="1"/>
          <p:nvPr/>
        </p:nvSpPr>
        <p:spPr>
          <a:xfrm>
            <a:off x="3589020" y="2343398"/>
            <a:ext cx="2354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Trade Focus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B5CF6-7470-867E-38E0-89C488F7860C}"/>
              </a:ext>
            </a:extLst>
          </p:cNvPr>
          <p:cNvSpPr txBox="1"/>
          <p:nvPr/>
        </p:nvSpPr>
        <p:spPr>
          <a:xfrm>
            <a:off x="6503639" y="2343398"/>
            <a:ext cx="2354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Inflationary Pressure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49B53-B525-7142-3C16-59B91F9DDFA4}"/>
              </a:ext>
            </a:extLst>
          </p:cNvPr>
          <p:cNvSpPr txBox="1"/>
          <p:nvPr/>
        </p:nvSpPr>
        <p:spPr>
          <a:xfrm>
            <a:off x="9399239" y="2343398"/>
            <a:ext cx="2354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Wealth Health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5DDC1-39DD-B050-4CED-1D05C612698D}"/>
              </a:ext>
            </a:extLst>
          </p:cNvPr>
          <p:cNvSpPr txBox="1"/>
          <p:nvPr/>
        </p:nvSpPr>
        <p:spPr>
          <a:xfrm>
            <a:off x="678180" y="5947658"/>
            <a:ext cx="2354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52% of  Variance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9FA3F9-6754-81CE-FB0A-73FF43344D58}"/>
              </a:ext>
            </a:extLst>
          </p:cNvPr>
          <p:cNvSpPr txBox="1"/>
          <p:nvPr/>
        </p:nvSpPr>
        <p:spPr>
          <a:xfrm>
            <a:off x="3550920" y="5947658"/>
            <a:ext cx="2354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17% of  Variance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6D9B-5C9E-070C-7EEA-083C1B250348}"/>
              </a:ext>
            </a:extLst>
          </p:cNvPr>
          <p:cNvSpPr txBox="1"/>
          <p:nvPr/>
        </p:nvSpPr>
        <p:spPr>
          <a:xfrm>
            <a:off x="6503639" y="5947658"/>
            <a:ext cx="2354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15% of  Variance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3D9ED1-DBB0-554F-7842-02A0C672CBA7}"/>
              </a:ext>
            </a:extLst>
          </p:cNvPr>
          <p:cNvSpPr txBox="1"/>
          <p:nvPr/>
        </p:nvSpPr>
        <p:spPr>
          <a:xfrm>
            <a:off x="9276034" y="5947658"/>
            <a:ext cx="2354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7% of  Variance</a:t>
            </a:r>
          </a:p>
        </p:txBody>
      </p:sp>
    </p:spTree>
    <p:extLst>
      <p:ext uri="{BB962C8B-B14F-4D97-AF65-F5344CB8AC3E}">
        <p14:creationId xmlns:p14="http://schemas.microsoft.com/office/powerpoint/2010/main" val="1270037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40" y="702156"/>
            <a:ext cx="11026744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Optimising the number of clusters based on scoring methods – finally selecting 5 to optimize insight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661D03-4DD4-45E7-A047-ED722E826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416" y="2180496"/>
            <a:ext cx="5403232" cy="404568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D1C67F23-6361-4C93-A647-C87D92ECAB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2564" y="2361056"/>
            <a:ext cx="4590210" cy="364921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4155" y="2180496"/>
            <a:ext cx="5273627" cy="4045683"/>
          </a:xfrm>
        </p:spPr>
        <p:txBody>
          <a:bodyPr>
            <a:normAutofit/>
          </a:bodyPr>
          <a:lstStyle/>
          <a:p>
            <a:r>
              <a:rPr lang="en-US" dirty="0"/>
              <a:t>Elbow Method based on WCSS</a:t>
            </a:r>
          </a:p>
          <a:p>
            <a:r>
              <a:rPr lang="en-US" dirty="0"/>
              <a:t>Silhouette Scoring (similarity)</a:t>
            </a:r>
          </a:p>
          <a:p>
            <a:r>
              <a:rPr lang="en-US" dirty="0" err="1"/>
              <a:t>Calinksi-Harabasz</a:t>
            </a:r>
            <a:r>
              <a:rPr lang="en-US" dirty="0"/>
              <a:t> Index (dispersion)</a:t>
            </a:r>
          </a:p>
          <a:p>
            <a:r>
              <a:rPr lang="en-US" dirty="0"/>
              <a:t>Davies Bouldin Index (next most similar)</a:t>
            </a:r>
            <a:endParaRPr lang="en-GB" dirty="0"/>
          </a:p>
          <a:p>
            <a:endParaRPr dirty="0"/>
          </a:p>
          <a:p>
            <a:r>
              <a:rPr lang="en-US" dirty="0"/>
              <a:t>Scores alone suggests k = 2</a:t>
            </a:r>
          </a:p>
          <a:p>
            <a:r>
              <a:rPr lang="en-US" dirty="0"/>
              <a:t>To get more insight set k = 5</a:t>
            </a:r>
          </a:p>
          <a:p>
            <a:pPr lvl="1"/>
            <a:r>
              <a:rPr lang="en-US" dirty="0"/>
              <a:t>Next best scores on metrics (after 2)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5E86563-F871-B82B-25BA-F6C72551A01F}"/>
              </a:ext>
            </a:extLst>
          </p:cNvPr>
          <p:cNvSpPr/>
          <p:nvPr/>
        </p:nvSpPr>
        <p:spPr>
          <a:xfrm>
            <a:off x="0" y="18099"/>
            <a:ext cx="12170004" cy="682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Content Placeholder 4" descr="A map of different countries/regions&#10;&#10;AI-generated content may be incorrect.">
            <a:extLst>
              <a:ext uri="{FF2B5EF4-FFF2-40B4-BE49-F238E27FC236}">
                <a16:creationId xmlns:a16="http://schemas.microsoft.com/office/drawing/2014/main" id="{EAFC0B7F-941B-570B-4B63-2572A653F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999" y="18098"/>
            <a:ext cx="10022826" cy="6839902"/>
          </a:xfrm>
        </p:spPr>
      </p:pic>
    </p:spTree>
    <p:extLst>
      <p:ext uri="{BB962C8B-B14F-4D97-AF65-F5344CB8AC3E}">
        <p14:creationId xmlns:p14="http://schemas.microsoft.com/office/powerpoint/2010/main" val="229963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ALL POSSIBLE Principal Component Combinations to improve UNDERSTANDING</a:t>
            </a:r>
            <a:endParaRPr dirty="0"/>
          </a:p>
        </p:txBody>
      </p:sp>
      <p:pic>
        <p:nvPicPr>
          <p:cNvPr id="7" name="Content Placeholder 6" descr="A group of colored dots&#10;&#10;AI-generated content may be incorrect.">
            <a:extLst>
              <a:ext uri="{FF2B5EF4-FFF2-40B4-BE49-F238E27FC236}">
                <a16:creationId xmlns:a16="http://schemas.microsoft.com/office/drawing/2014/main" id="{FB6F1B90-C9AE-F2AD-A589-49CD19427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592" y="1830926"/>
            <a:ext cx="9311640" cy="4926102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579</TotalTime>
  <Words>1031</Words>
  <Application>Microsoft Macintosh PowerPoint</Application>
  <PresentationFormat>Custom</PresentationFormat>
  <Paragraphs>139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 Unicode MS</vt:lpstr>
      <vt:lpstr>Aptos</vt:lpstr>
      <vt:lpstr>Arial</vt:lpstr>
      <vt:lpstr>Gill Sans MT</vt:lpstr>
      <vt:lpstr>system-ui</vt:lpstr>
      <vt:lpstr>Wingdings 2</vt:lpstr>
      <vt:lpstr>Dividend</vt:lpstr>
      <vt:lpstr>COUNTRY DATA CLUSTERING</vt:lpstr>
      <vt:lpstr>Cluster Countries based on socio-Economic features to support decision making About Focus of AID</vt:lpstr>
      <vt:lpstr>Country DATA From Kaggle</vt:lpstr>
      <vt:lpstr>EDA Revealed features that need log scaling and outliers that need treatment</vt:lpstr>
      <vt:lpstr>Data Scaling and Outlier Treatment</vt:lpstr>
      <vt:lpstr>Principal ComPonEnT Analysis with Meaningful Naming based on Loadings </vt:lpstr>
      <vt:lpstr>Optimising the number of clusters based on scoring methods – finally selecting 5 to optimize insight</vt:lpstr>
      <vt:lpstr>PowerPoint Presentation</vt:lpstr>
      <vt:lpstr>Looking at ALL POSSIBLE Principal Component Combinations to improve UNDERSTANDING</vt:lpstr>
      <vt:lpstr>ResuLTING CLuSTERS AFTER ANALYSIS</vt:lpstr>
      <vt:lpstr>COMPARISON WITHOUT WINSORIZATION – OUTLIERS DOMINATE</vt:lpstr>
      <vt:lpstr>Both Hiearchical Clustering And DBSCAN Suggested Optimal k = 2, further work deferred to next steps</vt:lpstr>
      <vt:lpstr>Conclusions</vt:lpstr>
      <vt:lpstr>LEARNING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Sean Coffey</cp:lastModifiedBy>
  <cp:revision>23</cp:revision>
  <dcterms:created xsi:type="dcterms:W3CDTF">2013-01-27T09:14:16Z</dcterms:created>
  <dcterms:modified xsi:type="dcterms:W3CDTF">2025-09-29T11:27:54Z</dcterms:modified>
  <cp:category/>
</cp:coreProperties>
</file>